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6"/>
  </p:notesMasterIdLst>
  <p:handoutMasterIdLst>
    <p:handoutMasterId r:id="rId17"/>
  </p:handoutMasterIdLst>
  <p:sldIdLst>
    <p:sldId id="257" r:id="rId6"/>
    <p:sldId id="591" r:id="rId7"/>
    <p:sldId id="592" r:id="rId8"/>
    <p:sldId id="593" r:id="rId9"/>
    <p:sldId id="594" r:id="rId10"/>
    <p:sldId id="595" r:id="rId11"/>
    <p:sldId id="599" r:id="rId12"/>
    <p:sldId id="598" r:id="rId13"/>
    <p:sldId id="597" r:id="rId14"/>
    <p:sldId id="553"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138EB6-733E-4E12-AEBC-1719745E7EB4}" v="24" dt="2024-02-01T03:35:33.8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4712" autoAdjust="0"/>
  </p:normalViewPr>
  <p:slideViewPr>
    <p:cSldViewPr snapToGrid="0">
      <p:cViewPr varScale="1">
        <p:scale>
          <a:sx n="108" d="100"/>
          <a:sy n="108" d="100"/>
        </p:scale>
        <p:origin x="540"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1/31/2024</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1/31/2024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9C94574-2505-45ED-A778-2E7F4336F273}" type="datetime1">
              <a:rPr lang="en-US" smtClean="0"/>
              <a:t>1/31/2024</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3879B-242A-436D-AE10-2EF2B8FDEEFA}" type="datetime1">
              <a:rPr lang="en-US" smtClean="0"/>
              <a:t>1/31/2024</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1E9FA-E9CA-4FF6-B43A-4900CC0E9495}" type="datetime1">
              <a:rPr lang="en-US" smtClean="0"/>
              <a:t>1/31/2024</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24B6376-0EAC-488E-9DD2-6CC035133219}" type="datetime1">
              <a:rPr lang="en-US" smtClean="0"/>
              <a:t>1/31/2024</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0805B-260B-4179-B27C-F09E649327F5}" type="datetime1">
              <a:rPr lang="en-US" smtClean="0"/>
              <a:t>1/31/2024</a:t>
            </a:fld>
            <a:endParaRPr lang="en-US" dirty="0"/>
          </a:p>
        </p:txBody>
      </p:sp>
      <p:sp>
        <p:nvSpPr>
          <p:cNvPr id="5" name="Footer Placeholder 4"/>
          <p:cNvSpPr>
            <a:spLocks noGrp="1"/>
          </p:cNvSpPr>
          <p:nvPr>
            <p:ph type="ftr" sz="quarter" idx="11"/>
          </p:nvPr>
        </p:nvSpPr>
        <p:spPr/>
        <p:txBody>
          <a:bodyPr/>
          <a:lstStyle/>
          <a:p>
            <a:r>
              <a:rPr lang="en-US" dirty="0"/>
              <a:t>MHDO Board Meeting June 4, 2020</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E72BF-0D16-4273-974C-85466F0EDC50}" type="datetime1">
              <a:rPr lang="en-US" smtClean="0"/>
              <a:t>1/31/2024</a:t>
            </a:fld>
            <a:endParaRPr lang="en-US" dirty="0"/>
          </a:p>
        </p:txBody>
      </p:sp>
      <p:sp>
        <p:nvSpPr>
          <p:cNvPr id="6" name="Footer Placeholder 5"/>
          <p:cNvSpPr>
            <a:spLocks noGrp="1"/>
          </p:cNvSpPr>
          <p:nvPr>
            <p:ph type="ftr" sz="quarter" idx="11"/>
          </p:nvPr>
        </p:nvSpPr>
        <p:spPr/>
        <p:txBody>
          <a:bodyPr/>
          <a:lstStyle/>
          <a:p>
            <a:r>
              <a:rPr lang="en-US" dirty="0"/>
              <a:t>MHDO Board Meeting June 4, 2020</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E76412-2AA5-40AF-A4C5-89E5A25D9B91}" type="datetime1">
              <a:rPr lang="en-US" smtClean="0"/>
              <a:t>1/31/2024</a:t>
            </a:fld>
            <a:endParaRPr lang="en-US" dirty="0"/>
          </a:p>
        </p:txBody>
      </p:sp>
      <p:sp>
        <p:nvSpPr>
          <p:cNvPr id="8" name="Footer Placeholder 7"/>
          <p:cNvSpPr>
            <a:spLocks noGrp="1"/>
          </p:cNvSpPr>
          <p:nvPr>
            <p:ph type="ftr" sz="quarter" idx="11"/>
          </p:nvPr>
        </p:nvSpPr>
        <p:spPr/>
        <p:txBody>
          <a:bodyPr/>
          <a:lstStyle/>
          <a:p>
            <a:r>
              <a:rPr lang="en-US" dirty="0"/>
              <a:t>MHDO Board Meeting June 4, 2020</a:t>
            </a:r>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CA018-D4BB-4B48-B5A3-634B808D0BCA}" type="datetime1">
              <a:rPr lang="en-US" smtClean="0"/>
              <a:t>1/31/2024</a:t>
            </a:fld>
            <a:endParaRPr lang="en-US" dirty="0"/>
          </a:p>
        </p:txBody>
      </p:sp>
      <p:sp>
        <p:nvSpPr>
          <p:cNvPr id="4" name="Footer Placeholder 3"/>
          <p:cNvSpPr>
            <a:spLocks noGrp="1"/>
          </p:cNvSpPr>
          <p:nvPr>
            <p:ph type="ftr" sz="quarter" idx="11"/>
          </p:nvPr>
        </p:nvSpPr>
        <p:spPr/>
        <p:txBody>
          <a:bodyPr/>
          <a:lstStyle/>
          <a:p>
            <a:r>
              <a:rPr lang="en-US" dirty="0"/>
              <a:t>MHDO Board Meeting June 4, 2020</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48A76B-F5E0-4ECD-938D-579E8BDA95DB}" type="datetime1">
              <a:rPr lang="en-US" smtClean="0"/>
              <a:t>1/31/2024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MHDO Board Meeting June 4, 2020</a:t>
            </a:r>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CE5F83-4ECB-4FF4-8D6F-AC8C8F172831}" type="datetime1">
              <a:rPr lang="en-US" smtClean="0"/>
              <a:t>1/31/2024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MHDO Board Meeting June 4, 2020</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046D7-B0C7-475D-B085-2A6252A6F4D1}" type="datetime1">
              <a:rPr lang="en-US" smtClean="0"/>
              <a:t>1/31/2024</a:t>
            </a:fld>
            <a:endParaRPr lang="en-US" dirty="0"/>
          </a:p>
        </p:txBody>
      </p:sp>
      <p:sp>
        <p:nvSpPr>
          <p:cNvPr id="6" name="Footer Placeholder 5"/>
          <p:cNvSpPr>
            <a:spLocks noGrp="1"/>
          </p:cNvSpPr>
          <p:nvPr>
            <p:ph type="ftr" sz="quarter" idx="11"/>
          </p:nvPr>
        </p:nvSpPr>
        <p:spPr/>
        <p:txBody>
          <a:bodyPr/>
          <a:lstStyle/>
          <a:p>
            <a:r>
              <a:rPr lang="en-US" dirty="0"/>
              <a:t>MHDO Board Meeting June 4, 2020</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09FB4B-CF47-4344-95C8-10BB0C084E7A}" type="datetime1">
              <a:rPr lang="en-US" smtClean="0"/>
              <a:t>1/31/2024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MHDO Board Meeting June 4, 2020</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aineinfectionpreventionforum.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hdo.maine.gov/RxReferenceRate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hdo.maine.gov/hospital_financials.htm" TargetMode="External"/><Relationship Id="rId2" Type="http://schemas.openxmlformats.org/officeDocument/2006/relationships/hyperlink" Target="https://mhdo.maine.gov/trigger_NDC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egislature.maine.gov/bills/getPDF.asp?paper=HP1119&amp;item=1&amp;snum=131" TargetMode="External"/><Relationship Id="rId2" Type="http://schemas.openxmlformats.org/officeDocument/2006/relationships/hyperlink" Target="https://www.mainelegislature.org/legis/bills/getPDF.asp?paper=HP0988&amp;item=1&amp;snum=131" TargetMode="External"/><Relationship Id="rId1" Type="http://schemas.openxmlformats.org/officeDocument/2006/relationships/slideLayout" Target="../slideLayouts/slideLayout2.xml"/><Relationship Id="rId6" Type="http://schemas.openxmlformats.org/officeDocument/2006/relationships/hyperlink" Target="https://www.mainelegislature.org/legis/bills/getPDF.asp?paper=HP1385&amp;item=1&amp;snum=131" TargetMode="External"/><Relationship Id="rId5" Type="http://schemas.openxmlformats.org/officeDocument/2006/relationships/hyperlink" Target="https://legislature.maine.gov/bills/getPDF.asp?paper=HP1252&amp;item=1&amp;snum=131" TargetMode="External"/><Relationship Id="rId4" Type="http://schemas.openxmlformats.org/officeDocument/2006/relationships/hyperlink" Target="https://legislature.maine.gov/bills/getPDF.asp?paper=SP0745&amp;item=1&amp;snum=131"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legislature.maine.gov/doc/1064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1864330"/>
            <a:ext cx="10115203" cy="4388688"/>
          </a:xfrm>
        </p:spPr>
        <p:txBody>
          <a:bodyPr>
            <a:noAutofit/>
          </a:bodyPr>
          <a:lstStyle/>
          <a:p>
            <a:pPr marL="342900" marR="0" lvl="0" indent="-342900">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Status of Mandated Reports</a:t>
            </a:r>
            <a:endParaRPr lang="en-US" sz="1800" dirty="0">
              <a:effectLst/>
              <a:latin typeface="Times New Roman" panose="02020603050405020304" pitchFamily="18" charset="0"/>
              <a:ea typeface="Calibri" panose="020F0502020204030204" pitchFamily="34" charset="0"/>
            </a:endParaRPr>
          </a:p>
          <a:p>
            <a:pPr marL="457200" marR="0">
              <a:spcBef>
                <a:spcPts val="0"/>
              </a:spcBef>
              <a:spcAft>
                <a:spcPts val="0"/>
              </a:spcAft>
            </a:pPr>
            <a:r>
              <a:rPr lang="en-US" sz="1800" b="1" i="1"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Legislative Update</a:t>
            </a:r>
            <a:endParaRPr lang="en-US" sz="18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Update on Rulemaking Timeline to Implement New Requirements of §1728, Prescription Drug Transparency Report Regarding the 340B Program, &amp; Ch. 243 proposed changes</a:t>
            </a:r>
            <a:endParaRPr lang="en-US" sz="1800" dirty="0">
              <a:effectLst/>
              <a:latin typeface="Times New Roman" panose="02020603050405020304" pitchFamily="18" charset="0"/>
              <a:ea typeface="Calibri" panose="020F0502020204030204" pitchFamily="34" charset="0"/>
            </a:endParaRPr>
          </a:p>
          <a:p>
            <a:pPr marL="45720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Update on Board Nominations, Appointments and Composition.</a:t>
            </a:r>
            <a:endParaRPr lang="en-US" sz="1800" dirty="0">
              <a:effectLst/>
              <a:latin typeface="Times New Roman" panose="02020603050405020304" pitchFamily="18" charset="0"/>
              <a:ea typeface="Calibri" panose="020F0502020204030204" pitchFamily="34" charset="0"/>
            </a:endParaRPr>
          </a:p>
          <a:p>
            <a:pPr marL="45720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Update on Maine Quality Forum </a:t>
            </a:r>
            <a:endParaRPr lang="en-US" sz="18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100" dirty="0">
              <a:effectLst/>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ea typeface="Calibri" panose="020F0502020204030204" pitchFamily="34" charset="0"/>
            </a:endParaRPr>
          </a:p>
          <a:p>
            <a:pPr marL="342900" indent="-342900">
              <a:buFont typeface="Calibri" panose="020F0502020204030204" pitchFamily="34" charset="0"/>
              <a:buAutoNum type="arabicPeriod"/>
            </a:pPr>
            <a:endParaRPr lang="en-US" sz="14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r>
              <a:rPr lang="en-US" dirty="0"/>
              <a:t>Page 1</a:t>
            </a:r>
          </a:p>
        </p:txBody>
      </p:sp>
      <p:pic>
        <p:nvPicPr>
          <p:cNvPr id="7" name="Picture 6"/>
          <p:cNvPicPr>
            <a:picLocks noChangeAspect="1"/>
          </p:cNvPicPr>
          <p:nvPr/>
        </p:nvPicPr>
        <p:blipFill>
          <a:blip r:embed="rId3"/>
          <a:stretch>
            <a:fillRect/>
          </a:stretch>
        </p:blipFill>
        <p:spPr>
          <a:xfrm>
            <a:off x="3892060" y="0"/>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February 1, 2024</a:t>
            </a:r>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189892" y="2183933"/>
            <a:ext cx="10022590" cy="3829279"/>
          </a:xfrm>
        </p:spPr>
        <p:txBody>
          <a:bodyPr>
            <a:normAutofit/>
          </a:bodyPr>
          <a:lstStyle/>
          <a:p>
            <a:pPr marL="0" indent="0">
              <a:buNone/>
            </a:pPr>
            <a:r>
              <a:rPr lang="en-US" sz="2800" b="1" dirty="0"/>
              <a:t>Project Firstline</a:t>
            </a:r>
            <a:r>
              <a:rPr lang="en-US" sz="2800" dirty="0"/>
              <a:t> </a:t>
            </a:r>
          </a:p>
          <a:p>
            <a:pPr marL="0" indent="0">
              <a:buNone/>
            </a:pPr>
            <a:r>
              <a:rPr lang="en-US" sz="2800" dirty="0"/>
              <a:t>Federal CDC’s infection control training collaborative, designed to help every frontline healthcare worker gain the knowledge and confidence to stop infections.</a:t>
            </a:r>
          </a:p>
          <a:p>
            <a:pPr marL="0" indent="0">
              <a:buNone/>
            </a:pPr>
            <a:r>
              <a:rPr lang="en-US" sz="2800" dirty="0"/>
              <a:t>MQF is providing technical support to the Maine CDC.</a:t>
            </a:r>
          </a:p>
          <a:p>
            <a:pPr marL="0" indent="0">
              <a:buNone/>
            </a:pPr>
            <a:r>
              <a:rPr lang="en-US" sz="2800" dirty="0"/>
              <a:t>New content added to the Infection Prevention Forum (infection prevention online learning modules for healthcare and direct care professionals) </a:t>
            </a:r>
            <a:r>
              <a:rPr lang="en-US" sz="2800" dirty="0">
                <a:hlinkClick r:id="rId2"/>
              </a:rPr>
              <a:t>https://maineinfectionpreventionforum.org/</a:t>
            </a: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February 1, 2024</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BB5D96F6-4B3B-55E9-264D-0615251A8E63}"/>
              </a:ext>
            </a:extLst>
          </p:cNvPr>
          <p:cNvSpPr>
            <a:spLocks noGrp="1"/>
          </p:cNvSpPr>
          <p:nvPr>
            <p:ph type="sldNum" sz="quarter" idx="12"/>
          </p:nvPr>
        </p:nvSpPr>
        <p:spPr>
          <a:xfrm>
            <a:off x="9900458" y="6459785"/>
            <a:ext cx="1312025" cy="365125"/>
          </a:xfrm>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294469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3373277062"/>
              </p:ext>
            </p:extLst>
          </p:nvPr>
        </p:nvGraphicFramePr>
        <p:xfrm>
          <a:off x="0" y="2018"/>
          <a:ext cx="11933381" cy="6653245"/>
        </p:xfrm>
        <a:graphic>
          <a:graphicData uri="http://schemas.openxmlformats.org/drawingml/2006/table">
            <a:tbl>
              <a:tblPr firstRow="1" firstCol="1" bandRow="1">
                <a:tableStyleId>{B301B821-A1FF-4177-AEE7-76D212191A09}</a:tableStyleId>
              </a:tblPr>
              <a:tblGrid>
                <a:gridCol w="4101274">
                  <a:extLst>
                    <a:ext uri="{9D8B030D-6E8A-4147-A177-3AD203B41FA5}">
                      <a16:colId xmlns:a16="http://schemas.microsoft.com/office/drawing/2014/main" val="3802540832"/>
                    </a:ext>
                  </a:extLst>
                </a:gridCol>
                <a:gridCol w="2527884">
                  <a:extLst>
                    <a:ext uri="{9D8B030D-6E8A-4147-A177-3AD203B41FA5}">
                      <a16:colId xmlns:a16="http://schemas.microsoft.com/office/drawing/2014/main" val="2727064419"/>
                    </a:ext>
                  </a:extLst>
                </a:gridCol>
                <a:gridCol w="1949768">
                  <a:extLst>
                    <a:ext uri="{9D8B030D-6E8A-4147-A177-3AD203B41FA5}">
                      <a16:colId xmlns:a16="http://schemas.microsoft.com/office/drawing/2014/main" val="649657014"/>
                    </a:ext>
                  </a:extLst>
                </a:gridCol>
                <a:gridCol w="3354455">
                  <a:extLst>
                    <a:ext uri="{9D8B030D-6E8A-4147-A177-3AD203B41FA5}">
                      <a16:colId xmlns:a16="http://schemas.microsoft.com/office/drawing/2014/main" val="3124679994"/>
                    </a:ext>
                  </a:extLst>
                </a:gridCol>
              </a:tblGrid>
              <a:tr h="521574">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Mandated Reports</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Status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921030">
                <a:tc>
                  <a:txBody>
                    <a:bodyPr/>
                    <a:lstStyle/>
                    <a:p>
                      <a:pPr marL="0" marR="0">
                        <a:lnSpc>
                          <a:spcPct val="107000"/>
                        </a:lnSpc>
                        <a:spcBef>
                          <a:spcPts val="0"/>
                        </a:spcBef>
                        <a:spcAft>
                          <a:spcPts val="0"/>
                        </a:spcAft>
                      </a:pPr>
                      <a:r>
                        <a:rPr lang="en-US" sz="1600" b="0" dirty="0">
                          <a:effectLst/>
                        </a:rPr>
                        <a:t>Annual Prescription Drug Pricing Transparency </a:t>
                      </a:r>
                    </a:p>
                  </a:txBody>
                  <a:tcPr marL="69179" marR="69179" marT="0" marB="0"/>
                </a:tc>
                <a:tc>
                  <a:txBody>
                    <a:bodyPr/>
                    <a:lstStyle/>
                    <a:p>
                      <a:pPr marL="0" marR="0">
                        <a:lnSpc>
                          <a:spcPct val="107000"/>
                        </a:lnSpc>
                        <a:spcBef>
                          <a:spcPts val="0"/>
                        </a:spcBef>
                        <a:spcAft>
                          <a:spcPts val="0"/>
                        </a:spcAft>
                      </a:pPr>
                      <a:r>
                        <a:rPr lang="en-US" sz="1600" dirty="0">
                          <a:effectLst/>
                        </a:rPr>
                        <a:t>PL 2020, Chapter 470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Release planned for 2/2/24</a:t>
                      </a:r>
                    </a:p>
                  </a:txBody>
                  <a:tcPr marL="69179" marR="69179" marT="0" marB="0"/>
                </a:tc>
                <a:tc>
                  <a:txBody>
                    <a:bodyPr/>
                    <a:lstStyle/>
                    <a:p>
                      <a:pPr marL="0" marR="0">
                        <a:lnSpc>
                          <a:spcPct val="107000"/>
                        </a:lnSpc>
                        <a:spcBef>
                          <a:spcPts val="0"/>
                        </a:spcBef>
                        <a:spcAft>
                          <a:spcPts val="0"/>
                        </a:spcAft>
                      </a:pPr>
                      <a:r>
                        <a:rPr lang="en-US" sz="1600" dirty="0">
                          <a:effectLst/>
                        </a:rPr>
                        <a:t>Joint Standing Committee on Health Coverage, Insurance and Financial Services (HCIFS)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1189394">
                <a:tc>
                  <a:txBody>
                    <a:bodyPr/>
                    <a:lstStyle/>
                    <a:p>
                      <a:pPr marL="0" marR="0">
                        <a:lnSpc>
                          <a:spcPct val="107000"/>
                        </a:lnSpc>
                        <a:spcBef>
                          <a:spcPts val="0"/>
                        </a:spcBef>
                        <a:spcAft>
                          <a:spcPts val="0"/>
                        </a:spcAft>
                      </a:pPr>
                      <a:r>
                        <a:rPr lang="en-US" sz="1600" b="0" dirty="0">
                          <a:effectLst/>
                        </a:rPr>
                        <a:t>Top 25 most frequently prescribed drugs in the State, costliest and highest year-over-year increases</a:t>
                      </a:r>
                    </a:p>
                    <a:p>
                      <a:pPr marL="0" marR="0">
                        <a:lnSpc>
                          <a:spcPct val="107000"/>
                        </a:lnSpc>
                        <a:spcBef>
                          <a:spcPts val="0"/>
                        </a:spcBef>
                        <a:spcAft>
                          <a:spcPts val="0"/>
                        </a:spcAft>
                      </a:pPr>
                      <a:r>
                        <a:rPr lang="en-US" sz="1600" dirty="0">
                          <a:effectLst/>
                        </a:rPr>
                        <a:t>Interactive Report included in CM 12.0 Release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PL 2017, Chapter 406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Release planned for week of 2/12/24</a:t>
                      </a:r>
                    </a:p>
                  </a:txBody>
                  <a:tcPr marL="69179" marR="69179" marT="0" marB="0"/>
                </a:tc>
                <a:tc>
                  <a:txBody>
                    <a:bodyPr/>
                    <a:lstStyle/>
                    <a:p>
                      <a:pPr marL="0" marR="0">
                        <a:lnSpc>
                          <a:spcPct val="107000"/>
                        </a:lnSpc>
                        <a:spcBef>
                          <a:spcPts val="0"/>
                        </a:spcBef>
                        <a:spcAft>
                          <a:spcPts val="0"/>
                        </a:spcAft>
                      </a:pPr>
                      <a:r>
                        <a:rPr lang="en-US" sz="1600" dirty="0">
                          <a:effectLst/>
                        </a:rPr>
                        <a:t>HCIFS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748435">
                <a:tc>
                  <a:txBody>
                    <a:bodyPr/>
                    <a:lstStyle/>
                    <a:p>
                      <a:pPr marL="0" marR="0">
                        <a:lnSpc>
                          <a:spcPct val="107000"/>
                        </a:lnSpc>
                        <a:spcBef>
                          <a:spcPts val="0"/>
                        </a:spcBef>
                        <a:spcAft>
                          <a:spcPts val="0"/>
                        </a:spcAft>
                      </a:pPr>
                      <a:r>
                        <a:rPr lang="en-US" sz="1600" b="0" dirty="0">
                          <a:effectLst/>
                        </a:rPr>
                        <a:t>Cost and Quality Data by procedure, provider and payer</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2009, Chapter 613</a:t>
                      </a: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Release planned for week of 2/12/24</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Interactive Website-CompareMaine V. 12.0</a:t>
                      </a:r>
                    </a:p>
                  </a:txBody>
                  <a:tcPr marL="69179" marR="69179" marT="0" marB="0"/>
                </a:tc>
                <a:extLst>
                  <a:ext uri="{0D108BD9-81ED-4DB2-BD59-A6C34878D82A}">
                    <a16:rowId xmlns:a16="http://schemas.microsoft.com/office/drawing/2014/main" val="1206948873"/>
                  </a:ext>
                </a:extLst>
              </a:tr>
              <a:tr h="89580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International Referenced Rate Pricing for Prescription Drugs</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Online Report</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2021, Chapter 606</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Released and posted on MHDO website</a:t>
                      </a:r>
                    </a:p>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hlinkClick r:id="rId2"/>
                        </a:rPr>
                        <a:t>https://mhdo.maine.gov/RxReferenceRates.htm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txBody>
                  <a:tcPr marL="69179" marR="69179" marT="0" marB="0"/>
                </a:tc>
                <a:extLst>
                  <a:ext uri="{0D108BD9-81ED-4DB2-BD59-A6C34878D82A}">
                    <a16:rowId xmlns:a16="http://schemas.microsoft.com/office/drawing/2014/main" val="119969660"/>
                  </a:ext>
                </a:extLst>
              </a:tr>
              <a:tr h="920393">
                <a:tc>
                  <a:txBody>
                    <a:bodyPr/>
                    <a:lstStyle/>
                    <a:p>
                      <a:pPr marL="0" marR="0">
                        <a:lnSpc>
                          <a:spcPct val="107000"/>
                        </a:lnSpc>
                        <a:spcBef>
                          <a:spcPts val="0"/>
                        </a:spcBef>
                        <a:spcAft>
                          <a:spcPts val="0"/>
                        </a:spcAft>
                      </a:pPr>
                      <a:r>
                        <a:rPr lang="en-US" sz="1600" b="0" dirty="0">
                          <a:effectLst/>
                        </a:rPr>
                        <a:t>Annual Primary Care Spending </a:t>
                      </a:r>
                    </a:p>
                    <a:p>
                      <a:pPr marL="0" marR="0">
                        <a:lnSpc>
                          <a:spcPct val="107000"/>
                        </a:lnSpc>
                        <a:spcBef>
                          <a:spcPts val="0"/>
                        </a:spcBef>
                        <a:spcAft>
                          <a:spcPts val="0"/>
                        </a:spcAft>
                      </a:pPr>
                      <a:r>
                        <a:rPr lang="en-US" sz="1600" b="0" dirty="0">
                          <a:effectLst/>
                        </a:rPr>
                        <a:t>(plan to send MQF’s advisory committee </a:t>
                      </a:r>
                    </a:p>
                    <a:p>
                      <a:pPr marL="0" marR="0">
                        <a:lnSpc>
                          <a:spcPct val="107000"/>
                        </a:lnSpc>
                        <a:spcBef>
                          <a:spcPts val="0"/>
                        </a:spcBef>
                        <a:spcAft>
                          <a:spcPts val="0"/>
                        </a:spcAft>
                      </a:pPr>
                      <a:r>
                        <a:rPr lang="en-US" sz="1600" b="0" dirty="0">
                          <a:effectLst/>
                        </a:rPr>
                        <a:t>draft report for review week of)</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2019, Chapter 244</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Release draft to advisory committee 2/2/24</a:t>
                      </a: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rPr>
                        <a:t>HCIFS &amp; the Commissioner of DHHS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991903168"/>
                  </a:ext>
                </a:extLst>
              </a:tr>
              <a:tr h="775801">
                <a:tc>
                  <a:txBody>
                    <a:bodyPr/>
                    <a:lstStyle/>
                    <a:p>
                      <a:pPr marL="0" marR="0">
                        <a:lnSpc>
                          <a:spcPct val="107000"/>
                        </a:lnSpc>
                        <a:spcBef>
                          <a:spcPts val="0"/>
                        </a:spcBef>
                        <a:spcAft>
                          <a:spcPts val="0"/>
                        </a:spcAft>
                      </a:pPr>
                      <a:r>
                        <a:rPr lang="en-US" sz="1600" b="0" dirty="0">
                          <a:effectLst/>
                        </a:rPr>
                        <a:t>Behavioral Health Care Spending</a:t>
                      </a:r>
                    </a:p>
                    <a:p>
                      <a:pPr marL="0" marR="0">
                        <a:lnSpc>
                          <a:spcPct val="107000"/>
                        </a:lnSpc>
                        <a:spcBef>
                          <a:spcPts val="0"/>
                        </a:spcBef>
                        <a:spcAft>
                          <a:spcPts val="0"/>
                        </a:spcAft>
                      </a:pPr>
                      <a:r>
                        <a:rPr lang="en-US" sz="1600" b="0" dirty="0">
                          <a:effectLst/>
                        </a:rPr>
                        <a:t>(plan to send MQF’s advisory committee </a:t>
                      </a:r>
                    </a:p>
                    <a:p>
                      <a:pPr marL="0" marR="0">
                        <a:lnSpc>
                          <a:spcPct val="107000"/>
                        </a:lnSpc>
                        <a:spcBef>
                          <a:spcPts val="0"/>
                        </a:spcBef>
                        <a:spcAft>
                          <a:spcPts val="0"/>
                        </a:spcAft>
                      </a:pPr>
                      <a:r>
                        <a:rPr lang="en-US" sz="1600" b="0" dirty="0">
                          <a:effectLst/>
                        </a:rPr>
                        <a:t>draft report for review week of)</a:t>
                      </a:r>
                    </a:p>
                  </a:txBody>
                  <a:tcPr marL="69179" marR="69179" marT="0" marB="0"/>
                </a:tc>
                <a:tc>
                  <a:txBody>
                    <a:bodyPr/>
                    <a:lstStyle/>
                    <a:p>
                      <a:pPr marL="0" marR="0">
                        <a:lnSpc>
                          <a:spcPct val="107000"/>
                        </a:lnSpc>
                        <a:spcBef>
                          <a:spcPts val="0"/>
                        </a:spcBef>
                        <a:spcAft>
                          <a:spcPts val="0"/>
                        </a:spcAft>
                      </a:pPr>
                      <a:r>
                        <a:rPr lang="en-US" sz="1600" dirty="0">
                          <a:effectLst/>
                        </a:rPr>
                        <a:t>PL 2021, Chapter 603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latin typeface="Calibri" panose="020F0502020204030204" pitchFamily="34" charset="0"/>
                          <a:ea typeface="Calibri" panose="020F0502020204030204" pitchFamily="34" charset="0"/>
                          <a:cs typeface="Times New Roman" panose="02020603050405020304" pitchFamily="18" charset="0"/>
                        </a:rPr>
                        <a:t>Release draft to advisory committee week of 2/19</a:t>
                      </a: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txBody>
                  <a:tcPr marL="69179" marR="69179" marT="0" marB="0"/>
                </a:tc>
                <a:extLst>
                  <a:ext uri="{0D108BD9-81ED-4DB2-BD59-A6C34878D82A}">
                    <a16:rowId xmlns:a16="http://schemas.microsoft.com/office/drawing/2014/main" val="4012681446"/>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6" y="6396048"/>
            <a:ext cx="4822804" cy="750681"/>
          </a:xfrm>
        </p:spPr>
        <p:txBody>
          <a:bodyPr/>
          <a:lstStyle/>
          <a:p>
            <a:r>
              <a:rPr lang="en-US" dirty="0"/>
              <a:t>MHDO Board Meeting February 1, 2024</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646291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2885330279"/>
              </p:ext>
            </p:extLst>
          </p:nvPr>
        </p:nvGraphicFramePr>
        <p:xfrm>
          <a:off x="0" y="-5339"/>
          <a:ext cx="11887200" cy="6863339"/>
        </p:xfrm>
        <a:graphic>
          <a:graphicData uri="http://schemas.openxmlformats.org/drawingml/2006/table">
            <a:tbl>
              <a:tblPr firstRow="1" firstCol="1" bandRow="1">
                <a:tableStyleId>{B301B821-A1FF-4177-AEE7-76D212191A09}</a:tableStyleId>
              </a:tblPr>
              <a:tblGrid>
                <a:gridCol w="4076700">
                  <a:extLst>
                    <a:ext uri="{9D8B030D-6E8A-4147-A177-3AD203B41FA5}">
                      <a16:colId xmlns:a16="http://schemas.microsoft.com/office/drawing/2014/main" val="3802540832"/>
                    </a:ext>
                  </a:extLst>
                </a:gridCol>
                <a:gridCol w="2530437">
                  <a:extLst>
                    <a:ext uri="{9D8B030D-6E8A-4147-A177-3AD203B41FA5}">
                      <a16:colId xmlns:a16="http://schemas.microsoft.com/office/drawing/2014/main" val="2727064419"/>
                    </a:ext>
                  </a:extLst>
                </a:gridCol>
                <a:gridCol w="1940887">
                  <a:extLst>
                    <a:ext uri="{9D8B030D-6E8A-4147-A177-3AD203B41FA5}">
                      <a16:colId xmlns:a16="http://schemas.microsoft.com/office/drawing/2014/main" val="649657014"/>
                    </a:ext>
                  </a:extLst>
                </a:gridCol>
                <a:gridCol w="3339176">
                  <a:extLst>
                    <a:ext uri="{9D8B030D-6E8A-4147-A177-3AD203B41FA5}">
                      <a16:colId xmlns:a16="http://schemas.microsoft.com/office/drawing/2014/main" val="3124679994"/>
                    </a:ext>
                  </a:extLst>
                </a:gridCol>
              </a:tblGrid>
              <a:tr h="685800">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Mandated Reports</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Status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116631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latin typeface="Calibri" panose="020F0502020204030204" pitchFamily="34" charset="0"/>
                          <a:ea typeface="Calibri" panose="020F0502020204030204" pitchFamily="34" charset="0"/>
                          <a:cs typeface="Times New Roman" panose="02020603050405020304" pitchFamily="18" charset="0"/>
                        </a:rPr>
                        <a:t>New</a:t>
                      </a: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report on Payments for Facility Fees made by Payors </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2023, Chapter 410</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Release draft to board 2/1/24.  Submit to HCIFS and OAH week of 2/12/24</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and the Office of Affordable Health Care</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1336944">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New-</a:t>
                      </a: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Report on 340B Prescription Drug Program</a:t>
                      </a:r>
                    </a:p>
                    <a:p>
                      <a:pPr marL="0" marR="0">
                        <a:lnSpc>
                          <a:spcPct val="107000"/>
                        </a:lnSpc>
                        <a:spcBef>
                          <a:spcPts val="0"/>
                        </a:spcBef>
                        <a:spcAft>
                          <a:spcPts val="0"/>
                        </a:spcAft>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0" i="0" kern="1200" dirty="0">
                          <a:solidFill>
                            <a:schemeClr val="dk1"/>
                          </a:solidFill>
                          <a:effectLst/>
                          <a:latin typeface="+mn-lt"/>
                          <a:ea typeface="+mn-ea"/>
                          <a:cs typeface="+mn-cs"/>
                        </a:rPr>
                        <a:t>Report of NDCs for Manufacturers drug(s) that hit one of the triggers during the prior calendar year as defined in 90-590 CMR Chapter 570, </a:t>
                      </a:r>
                      <a:r>
                        <a:rPr lang="en-US" sz="1600" b="0" i="1" kern="1200" dirty="0">
                          <a:solidFill>
                            <a:schemeClr val="dk1"/>
                          </a:solidFill>
                          <a:effectLst/>
                          <a:latin typeface="+mn-lt"/>
                          <a:ea typeface="+mn-ea"/>
                          <a:cs typeface="+mn-cs"/>
                        </a:rPr>
                        <a:t>Uniform Reporting System for Prescription Drug Price Data Sets</a:t>
                      </a:r>
                      <a:r>
                        <a:rPr lang="en-US" sz="1600" b="0" i="0" kern="1200" dirty="0">
                          <a:solidFill>
                            <a:schemeClr val="dk1"/>
                          </a:solidFill>
                          <a:effectLst/>
                          <a:latin typeface="+mn-lt"/>
                          <a:ea typeface="+mn-ea"/>
                          <a:cs typeface="+mn-cs"/>
                        </a:rPr>
                        <a:t>, Section 2 B 1-3.</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2023, Chapter 276</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90-590 Chapter 570</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TBD</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Post report on MHDO website 2/2/24</a:t>
                      </a: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Post on MHDO Website </a:t>
                      </a:r>
                      <a:r>
                        <a:rPr lang="en-US" sz="1600" dirty="0">
                          <a:effectLst/>
                          <a:latin typeface="Calibri" panose="020F0502020204030204" pitchFamily="34" charset="0"/>
                          <a:ea typeface="Calibri" panose="020F0502020204030204" pitchFamily="34" charset="0"/>
                          <a:cs typeface="Times New Roman" panose="02020603050405020304" pitchFamily="18" charset="0"/>
                          <a:hlinkClick r:id="rId2"/>
                        </a:rPr>
                        <a:t>https://mhdo.maine.gov/trigger_NDCs.htm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293547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ea typeface="Times New Roman" panose="02020603050405020304" pitchFamily="18" charset="0"/>
                          <a:cs typeface="Times New Roman" panose="02020603050405020304" pitchFamily="18" charset="0"/>
                        </a:rPr>
                        <a:t>Other Reporting:</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ea typeface="Times New Roman" panose="02020603050405020304" pitchFamily="18" charset="0"/>
                          <a:cs typeface="Times New Roman" panose="02020603050405020304" pitchFamily="18" charset="0"/>
                        </a:rPr>
                        <a:t>2022 Standardized Annual Hospital Financial Report (three-part report)- posted to MHDO website</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600" dirty="0">
                        <a:effectLs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Health Care Expenditures in Maine-Baseline Report (update with additional year of data)-posted to MHDO website (by end of February 2024)</a:t>
                      </a:r>
                      <a:endParaRPr lang="en-US" sz="1600" b="0" dirty="0">
                        <a:effectLs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CY 2022 reports posted on MHDO website </a:t>
                      </a:r>
                      <a:r>
                        <a:rPr lang="en-US" sz="1600" dirty="0">
                          <a:effectLst/>
                          <a:latin typeface="Calibri" panose="020F0502020204030204" pitchFamily="34" charset="0"/>
                          <a:ea typeface="Calibri" panose="020F0502020204030204" pitchFamily="34" charset="0"/>
                          <a:cs typeface="Times New Roman" panose="02020603050405020304" pitchFamily="18" charset="0"/>
                          <a:hlinkClick r:id="rId3"/>
                        </a:rPr>
                        <a:t>https://mhdo.maine.gov/hospital_financials.htm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1753353753"/>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6" y="6396048"/>
            <a:ext cx="4822804" cy="750681"/>
          </a:xfrm>
        </p:spPr>
        <p:txBody>
          <a:bodyPr/>
          <a:lstStyle/>
          <a:p>
            <a:r>
              <a:rPr lang="en-US" dirty="0"/>
              <a:t>MHDO Board Meeting December 7, 2023</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2" y="-533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68164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2575-BA41-8C84-B802-AEA0B1CBCB3D}"/>
              </a:ext>
            </a:extLst>
          </p:cNvPr>
          <p:cNvSpPr>
            <a:spLocks noGrp="1"/>
          </p:cNvSpPr>
          <p:nvPr>
            <p:ph type="title"/>
          </p:nvPr>
        </p:nvSpPr>
        <p:spPr/>
        <p:txBody>
          <a:bodyPr/>
          <a:lstStyle/>
          <a:p>
            <a:r>
              <a:rPr lang="en-US" dirty="0"/>
              <a:t>Legislative Update</a:t>
            </a:r>
          </a:p>
        </p:txBody>
      </p:sp>
      <p:sp>
        <p:nvSpPr>
          <p:cNvPr id="3" name="Content Placeholder 2">
            <a:extLst>
              <a:ext uri="{FF2B5EF4-FFF2-40B4-BE49-F238E27FC236}">
                <a16:creationId xmlns:a16="http://schemas.microsoft.com/office/drawing/2014/main" id="{E0468B44-31FE-D088-60BA-0F2D3DEA6B72}"/>
              </a:ext>
            </a:extLst>
          </p:cNvPr>
          <p:cNvSpPr>
            <a:spLocks noGrp="1"/>
          </p:cNvSpPr>
          <p:nvPr>
            <p:ph idx="1"/>
          </p:nvPr>
        </p:nvSpPr>
        <p:spPr/>
        <p:txBody>
          <a:bodyPr>
            <a:normAutofit fontScale="70000" lnSpcReduction="20000"/>
          </a:bodyPr>
          <a:lstStyle/>
          <a:p>
            <a:pPr marL="0" indent="0">
              <a:buNone/>
            </a:pPr>
            <a:r>
              <a:rPr lang="en-US" b="0" i="0" dirty="0">
                <a:solidFill>
                  <a:srgbClr val="000000"/>
                </a:solidFill>
                <a:effectLst/>
              </a:rPr>
              <a:t>The Second Regular Session of the 131st Legislature began January 3, 2024</a:t>
            </a:r>
          </a:p>
          <a:p>
            <a:pPr marL="0" indent="0">
              <a:buNone/>
            </a:pPr>
            <a:r>
              <a:rPr lang="en-US" b="0" i="0" dirty="0">
                <a:solidFill>
                  <a:srgbClr val="000000"/>
                </a:solidFill>
                <a:effectLst/>
              </a:rPr>
              <a:t>Statutory adjournment </a:t>
            </a:r>
            <a:r>
              <a:rPr lang="en-US" dirty="0">
                <a:solidFill>
                  <a:srgbClr val="000000"/>
                </a:solidFill>
              </a:rPr>
              <a:t>is </a:t>
            </a:r>
            <a:r>
              <a:rPr lang="en-US" b="0" i="0" dirty="0">
                <a:solidFill>
                  <a:srgbClr val="000000"/>
                </a:solidFill>
                <a:effectLst/>
              </a:rPr>
              <a:t>April 17, 2024</a:t>
            </a:r>
          </a:p>
          <a:p>
            <a:pPr marL="0" indent="0">
              <a:buNone/>
            </a:pPr>
            <a:r>
              <a:rPr lang="en-US" dirty="0">
                <a:solidFill>
                  <a:srgbClr val="000000"/>
                </a:solidFill>
              </a:rPr>
              <a:t>HCIFS Committee Members</a:t>
            </a:r>
          </a:p>
          <a:p>
            <a:pPr marL="0" algn="l" rtl="0" eaLnBrk="1" fontAlgn="t" latinLnBrk="0" hangingPunct="1">
              <a:spcBef>
                <a:spcPts val="0"/>
              </a:spcBef>
              <a:spcAft>
                <a:spcPts val="0"/>
              </a:spcAft>
            </a:pPr>
            <a:r>
              <a:rPr lang="en-US" sz="2400" i="0" u="none" strike="noStrike" kern="1200" dirty="0">
                <a:solidFill>
                  <a:srgbClr val="000000"/>
                </a:solidFill>
                <a:effectLst/>
              </a:rPr>
              <a:t>Senator Donna Bailey - Co-Chair</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Senator Eric Brakey</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Senator Cameron Reny</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Anne Perry - Co-Chair</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Poppy Arford</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Sally Cluchey</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Scott Cyrway</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Anne-Marie Mastraccio</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Kristi Mathieson</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Joshua Morris</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Robert Nutting</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Jane Pringle</a:t>
            </a:r>
            <a:endParaRPr lang="en-US" sz="2400" i="0" u="none" strike="noStrike" dirty="0">
              <a:effectLst/>
            </a:endParaRPr>
          </a:p>
          <a:p>
            <a:pPr marL="0" algn="l" rtl="0" eaLnBrk="1" fontAlgn="t" latinLnBrk="0" hangingPunct="1">
              <a:spcBef>
                <a:spcPts val="0"/>
              </a:spcBef>
              <a:spcAft>
                <a:spcPts val="0"/>
              </a:spcAft>
            </a:pPr>
            <a:r>
              <a:rPr lang="en-US" sz="2400" i="0" u="none" strike="noStrike" kern="1200" dirty="0">
                <a:solidFill>
                  <a:srgbClr val="000000"/>
                </a:solidFill>
                <a:effectLst/>
              </a:rPr>
              <a:t>Representative Gregg Swallow</a:t>
            </a:r>
            <a:endParaRPr lang="en-US" sz="2400" i="0" u="none" strike="noStrike" dirty="0">
              <a:effectLst/>
            </a:endParaRPr>
          </a:p>
          <a:p>
            <a:endParaRPr lang="en-US" dirty="0"/>
          </a:p>
        </p:txBody>
      </p:sp>
      <p:sp>
        <p:nvSpPr>
          <p:cNvPr id="4" name="Footer Placeholder 3">
            <a:extLst>
              <a:ext uri="{FF2B5EF4-FFF2-40B4-BE49-F238E27FC236}">
                <a16:creationId xmlns:a16="http://schemas.microsoft.com/office/drawing/2014/main" id="{5FC9EB57-6A06-231E-05D6-8D3B59F618A1}"/>
              </a:ext>
            </a:extLst>
          </p:cNvPr>
          <p:cNvSpPr>
            <a:spLocks noGrp="1"/>
          </p:cNvSpPr>
          <p:nvPr>
            <p:ph type="ftr" sz="quarter" idx="11"/>
          </p:nvPr>
        </p:nvSpPr>
        <p:spPr>
          <a:xfrm>
            <a:off x="3914785" y="6401782"/>
            <a:ext cx="4822804" cy="365125"/>
          </a:xfrm>
        </p:spPr>
        <p:txBody>
          <a:bodyPr/>
          <a:lstStyle/>
          <a:p>
            <a:r>
              <a:rPr lang="en-US" dirty="0"/>
              <a:t>MHDO Board Meeting February 1, 2024</a:t>
            </a:r>
          </a:p>
        </p:txBody>
      </p:sp>
      <p:sp>
        <p:nvSpPr>
          <p:cNvPr id="5" name="Slide Number Placeholder 4">
            <a:extLst>
              <a:ext uri="{FF2B5EF4-FFF2-40B4-BE49-F238E27FC236}">
                <a16:creationId xmlns:a16="http://schemas.microsoft.com/office/drawing/2014/main" id="{E351A735-2530-BC16-72D5-8158C97DCFBF}"/>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335132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C2C89-30BA-DB9F-1660-73664B381A69}"/>
              </a:ext>
            </a:extLst>
          </p:cNvPr>
          <p:cNvSpPr>
            <a:spLocks noGrp="1"/>
          </p:cNvSpPr>
          <p:nvPr>
            <p:ph type="title"/>
          </p:nvPr>
        </p:nvSpPr>
        <p:spPr/>
        <p:txBody>
          <a:bodyPr/>
          <a:lstStyle/>
          <a:p>
            <a:r>
              <a:rPr lang="en-US" dirty="0"/>
              <a:t>Legislative Bills MHDO is Tracking</a:t>
            </a:r>
          </a:p>
        </p:txBody>
      </p:sp>
      <p:sp>
        <p:nvSpPr>
          <p:cNvPr id="3" name="Content Placeholder 2">
            <a:extLst>
              <a:ext uri="{FF2B5EF4-FFF2-40B4-BE49-F238E27FC236}">
                <a16:creationId xmlns:a16="http://schemas.microsoft.com/office/drawing/2014/main" id="{D2080F71-B2A7-8A59-FCB4-6F18C3D81810}"/>
              </a:ext>
            </a:extLst>
          </p:cNvPr>
          <p:cNvSpPr>
            <a:spLocks noGrp="1"/>
          </p:cNvSpPr>
          <p:nvPr>
            <p:ph idx="1"/>
          </p:nvPr>
        </p:nvSpPr>
        <p:spPr/>
        <p:txBody>
          <a:bodyPr>
            <a:normAutofit lnSpcReduction="10000"/>
          </a:bodyPr>
          <a:lstStyle/>
          <a:p>
            <a:r>
              <a:rPr lang="en-US" sz="1800" b="1" i="0" u="none" strike="noStrike" dirty="0">
                <a:solidFill>
                  <a:srgbClr val="000000"/>
                </a:solidFill>
                <a:effectLst/>
                <a:latin typeface="Calibri" panose="020F0502020204030204" pitchFamily="34" charset="0"/>
              </a:rPr>
              <a:t>LD 1533</a:t>
            </a:r>
            <a:r>
              <a:rPr lang="en-US" dirty="0"/>
              <a:t> </a:t>
            </a:r>
            <a:r>
              <a:rPr lang="en-US" sz="1800" b="0" i="0" u="sng" strike="noStrike" dirty="0">
                <a:solidFill>
                  <a:srgbClr val="0563C1"/>
                </a:solidFill>
                <a:effectLst/>
                <a:latin typeface="Calibri" panose="020F0502020204030204" pitchFamily="34" charset="0"/>
                <a:hlinkClick r:id="rId2"/>
              </a:rPr>
              <a:t>An Act to Provide for Consistent Billing Practices by Health Care Providers</a:t>
            </a:r>
            <a:r>
              <a:rPr lang="en-US" dirty="0"/>
              <a:t> </a:t>
            </a:r>
          </a:p>
          <a:p>
            <a:r>
              <a:rPr lang="en-US" sz="1800" b="1" i="0" u="none" strike="noStrike" dirty="0">
                <a:solidFill>
                  <a:srgbClr val="000000"/>
                </a:solidFill>
                <a:effectLst/>
                <a:latin typeface="Calibri" panose="020F0502020204030204" pitchFamily="34" charset="0"/>
              </a:rPr>
              <a:t>LD 1740</a:t>
            </a:r>
            <a:r>
              <a:rPr lang="en-US" dirty="0"/>
              <a:t> </a:t>
            </a:r>
            <a:r>
              <a:rPr lang="en-US" sz="1800" b="0" i="0" u="sng" strike="noStrike" dirty="0">
                <a:solidFill>
                  <a:srgbClr val="0563C1"/>
                </a:solidFill>
                <a:effectLst/>
                <a:latin typeface="Calibri" panose="020F0502020204030204" pitchFamily="34" charset="0"/>
                <a:hlinkClick r:id="rId3"/>
              </a:rPr>
              <a:t>An Act to Support an Insured Patient's Access to Affordable Health Care with Timely Access to Health Care Prices</a:t>
            </a:r>
            <a:r>
              <a:rPr lang="en-US" dirty="0"/>
              <a:t> </a:t>
            </a:r>
          </a:p>
          <a:p>
            <a:r>
              <a:rPr lang="en-US" sz="1800" b="1" i="0" u="none" strike="noStrike" dirty="0">
                <a:solidFill>
                  <a:srgbClr val="000000"/>
                </a:solidFill>
                <a:effectLst/>
                <a:latin typeface="Calibri" panose="020F0502020204030204" pitchFamily="34" charset="0"/>
              </a:rPr>
              <a:t>LD 1829</a:t>
            </a:r>
            <a:r>
              <a:rPr lang="en-US" dirty="0"/>
              <a:t> </a:t>
            </a:r>
            <a:r>
              <a:rPr lang="en-US" sz="1800" b="0" i="0" u="sng" strike="noStrike" dirty="0">
                <a:solidFill>
                  <a:srgbClr val="0563C1"/>
                </a:solidFill>
                <a:effectLst/>
                <a:latin typeface="Calibri" panose="020F0502020204030204" pitchFamily="34" charset="0"/>
                <a:hlinkClick r:id="rId4"/>
              </a:rPr>
              <a:t>An Act to Reduce Prescription Drug Costs by Requiring Reference-based Pricing</a:t>
            </a:r>
            <a:endParaRPr lang="en-US" sz="1800" b="0" i="0" u="sng" strike="noStrike" dirty="0">
              <a:solidFill>
                <a:srgbClr val="0563C1"/>
              </a:solidFill>
              <a:effectLst/>
              <a:latin typeface="Calibri" panose="020F0502020204030204" pitchFamily="34" charset="0"/>
            </a:endParaRPr>
          </a:p>
          <a:p>
            <a:r>
              <a:rPr lang="en-US" sz="1800" b="1" i="0" u="none" strike="noStrike" dirty="0">
                <a:solidFill>
                  <a:srgbClr val="000000"/>
                </a:solidFill>
                <a:effectLst/>
                <a:latin typeface="Calibri" panose="020F0502020204030204" pitchFamily="34" charset="0"/>
              </a:rPr>
              <a:t>LD 1948</a:t>
            </a:r>
            <a:r>
              <a:rPr lang="en-US" dirty="0"/>
              <a:t> </a:t>
            </a:r>
            <a:r>
              <a:rPr lang="en-US" sz="1800" b="0" i="0" u="sng" strike="noStrike" dirty="0">
                <a:solidFill>
                  <a:srgbClr val="0563C1"/>
                </a:solidFill>
                <a:effectLst/>
                <a:latin typeface="Calibri" panose="020F0502020204030204" pitchFamily="34" charset="0"/>
                <a:hlinkClick r:id="rId5"/>
              </a:rPr>
              <a:t>An Act to Amend the State's Data Governance Program Regarding Proprietary Data</a:t>
            </a:r>
            <a:r>
              <a:rPr lang="en-US" dirty="0"/>
              <a:t>  </a:t>
            </a:r>
          </a:p>
          <a:p>
            <a:r>
              <a:rPr lang="en-US" sz="1800" b="1" i="0" u="none" strike="noStrike" dirty="0">
                <a:solidFill>
                  <a:srgbClr val="000000"/>
                </a:solidFill>
                <a:effectLst/>
                <a:latin typeface="Calibri" panose="020F0502020204030204" pitchFamily="34" charset="0"/>
              </a:rPr>
              <a:t>LD 2165</a:t>
            </a:r>
            <a:r>
              <a:rPr lang="en-US" dirty="0"/>
              <a:t> </a:t>
            </a:r>
            <a:r>
              <a:rPr lang="en-US" sz="1800" b="0" i="0" u="sng" strike="noStrike" dirty="0">
                <a:solidFill>
                  <a:srgbClr val="0563C1"/>
                </a:solidFill>
                <a:effectLst/>
                <a:latin typeface="Calibri" panose="020F0502020204030204" pitchFamily="34" charset="0"/>
                <a:hlinkClick r:id="rId6"/>
              </a:rPr>
              <a:t>Resolve, Regarding Legislative Review of Portions of Chapter 270: Uniform Reporting System for Quality Data Sets, a Major Substantive Rule of the Maine Health Data Organization (EMERGENCY)</a:t>
            </a:r>
            <a:r>
              <a:rPr lang="en-US" dirty="0"/>
              <a:t> </a:t>
            </a:r>
          </a:p>
        </p:txBody>
      </p:sp>
      <p:sp>
        <p:nvSpPr>
          <p:cNvPr id="4" name="Footer Placeholder 3">
            <a:extLst>
              <a:ext uri="{FF2B5EF4-FFF2-40B4-BE49-F238E27FC236}">
                <a16:creationId xmlns:a16="http://schemas.microsoft.com/office/drawing/2014/main" id="{38C990B8-A28D-C73D-AC8B-126B9BEF02FF}"/>
              </a:ext>
            </a:extLst>
          </p:cNvPr>
          <p:cNvSpPr>
            <a:spLocks noGrp="1"/>
          </p:cNvSpPr>
          <p:nvPr>
            <p:ph type="ftr" sz="quarter" idx="11"/>
          </p:nvPr>
        </p:nvSpPr>
        <p:spPr/>
        <p:txBody>
          <a:bodyPr/>
          <a:lstStyle/>
          <a:p>
            <a:r>
              <a:rPr lang="en-US" dirty="0"/>
              <a:t>MHDO Board Meeting February 1, 2024</a:t>
            </a:r>
          </a:p>
        </p:txBody>
      </p:sp>
      <p:sp>
        <p:nvSpPr>
          <p:cNvPr id="5" name="Slide Number Placeholder 4">
            <a:extLst>
              <a:ext uri="{FF2B5EF4-FFF2-40B4-BE49-F238E27FC236}">
                <a16:creationId xmlns:a16="http://schemas.microsoft.com/office/drawing/2014/main" id="{EB77C21E-3D8F-57F7-1945-F930F55E08F8}"/>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81805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7BA57-7A09-8432-0BAC-276C6F911AB1}"/>
              </a:ext>
            </a:extLst>
          </p:cNvPr>
          <p:cNvSpPr>
            <a:spLocks noGrp="1"/>
          </p:cNvSpPr>
          <p:nvPr>
            <p:ph type="title"/>
          </p:nvPr>
        </p:nvSpPr>
        <p:spPr/>
        <p:txBody>
          <a:bodyPr/>
          <a:lstStyle/>
          <a:p>
            <a:r>
              <a:rPr lang="en-US" dirty="0"/>
              <a:t>Legislative Bills MHDO is Tracking</a:t>
            </a:r>
          </a:p>
        </p:txBody>
      </p:sp>
      <p:sp>
        <p:nvSpPr>
          <p:cNvPr id="3" name="Content Placeholder 2">
            <a:extLst>
              <a:ext uri="{FF2B5EF4-FFF2-40B4-BE49-F238E27FC236}">
                <a16:creationId xmlns:a16="http://schemas.microsoft.com/office/drawing/2014/main" id="{AA0DFFB2-BC67-31E0-7573-C64580A63958}"/>
              </a:ext>
            </a:extLst>
          </p:cNvPr>
          <p:cNvSpPr>
            <a:spLocks noGrp="1"/>
          </p:cNvSpPr>
          <p:nvPr>
            <p:ph idx="1"/>
          </p:nvPr>
        </p:nvSpPr>
        <p:spPr>
          <a:xfrm>
            <a:off x="1097280" y="2010317"/>
            <a:ext cx="10115202" cy="3829279"/>
          </a:xfrm>
        </p:spPr>
        <p:txBody>
          <a:bodyPr>
            <a:normAutofit/>
          </a:bodyPr>
          <a:lstStyle/>
          <a:p>
            <a:r>
              <a:rPr lang="en-US" sz="2800" dirty="0"/>
              <a:t>Recommendations from the Task Force to </a:t>
            </a:r>
            <a:r>
              <a:rPr lang="en-US" sz="2800" dirty="0">
                <a:effectLst/>
                <a:ea typeface="Calibri" panose="020F0502020204030204" pitchFamily="34" charset="0"/>
              </a:rPr>
              <a:t>Evaluate the Impact of Facility Fees on Patients, </a:t>
            </a:r>
            <a:r>
              <a:rPr lang="en-US" sz="2800" u="sng" dirty="0">
                <a:solidFill>
                  <a:srgbClr val="0000FF"/>
                </a:solidFill>
                <a:effectLst/>
                <a:ea typeface="Calibri" panose="020F0502020204030204" pitchFamily="34" charset="0"/>
                <a:hlinkClick r:id="rId2"/>
              </a:rPr>
              <a:t>final report</a:t>
            </a:r>
            <a:r>
              <a:rPr lang="en-US" sz="2800" dirty="0">
                <a:effectLst/>
                <a:ea typeface="Calibri" panose="020F0502020204030204" pitchFamily="34" charset="0"/>
              </a:rPr>
              <a:t> </a:t>
            </a:r>
          </a:p>
          <a:p>
            <a:r>
              <a:rPr lang="en-US" sz="2400" b="1" dirty="0"/>
              <a:t>Recommendations in the report that impact MHDO</a:t>
            </a:r>
          </a:p>
          <a:p>
            <a:pPr>
              <a:buFont typeface="Wingdings" panose="05000000000000000000" pitchFamily="2" charset="2"/>
              <a:buChar char="Ø"/>
            </a:pPr>
            <a:r>
              <a:rPr lang="en-US" sz="1800" dirty="0"/>
              <a:t>The Maine Health Data Organization and the Office of Affordable Health Care be directed to review the available data reported by MHDO related to facility fees pursuant to the annual reporting requirement established by Public Law 2023, chapter 410; identify any gaps in the data being reported and collected related to facility fees; and make recommendations for any additional data reporting requirements related to facility fees to the Legislature no later than December 31, 2024 </a:t>
            </a:r>
          </a:p>
          <a:p>
            <a:pPr>
              <a:buFont typeface="Wingdings" panose="05000000000000000000" pitchFamily="2" charset="2"/>
              <a:buChar char="Ø"/>
            </a:pPr>
            <a:r>
              <a:rPr lang="en-US" sz="1800" dirty="0"/>
              <a:t>The Maine Health Data Organization be directed to develop information on its publicly accessible website designed to educate patients about facility fees and whether and in what circumstances depending on payor and type of service a facility fee may be charged</a:t>
            </a:r>
          </a:p>
        </p:txBody>
      </p:sp>
      <p:sp>
        <p:nvSpPr>
          <p:cNvPr id="4" name="Footer Placeholder 3">
            <a:extLst>
              <a:ext uri="{FF2B5EF4-FFF2-40B4-BE49-F238E27FC236}">
                <a16:creationId xmlns:a16="http://schemas.microsoft.com/office/drawing/2014/main" id="{0733DA0B-7B2C-772E-B75E-B3519F37B576}"/>
              </a:ext>
            </a:extLst>
          </p:cNvPr>
          <p:cNvSpPr>
            <a:spLocks noGrp="1"/>
          </p:cNvSpPr>
          <p:nvPr>
            <p:ph type="ftr" sz="quarter" idx="11"/>
          </p:nvPr>
        </p:nvSpPr>
        <p:spPr/>
        <p:txBody>
          <a:bodyPr/>
          <a:lstStyle/>
          <a:p>
            <a:r>
              <a:rPr lang="en-US" dirty="0"/>
              <a:t>MHDO Board Meeting February 1, 2024</a:t>
            </a:r>
          </a:p>
        </p:txBody>
      </p:sp>
      <p:sp>
        <p:nvSpPr>
          <p:cNvPr id="5" name="Slide Number Placeholder 4">
            <a:extLst>
              <a:ext uri="{FF2B5EF4-FFF2-40B4-BE49-F238E27FC236}">
                <a16:creationId xmlns:a16="http://schemas.microsoft.com/office/drawing/2014/main" id="{22307424-F0FA-1DBE-A319-D33093EE7F16}"/>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2757634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9A12D-0F01-0FC3-AA79-4CADA119BD10}"/>
              </a:ext>
            </a:extLst>
          </p:cNvPr>
          <p:cNvSpPr>
            <a:spLocks noGrp="1"/>
          </p:cNvSpPr>
          <p:nvPr>
            <p:ph type="title"/>
          </p:nvPr>
        </p:nvSpPr>
        <p:spPr/>
        <p:txBody>
          <a:bodyPr/>
          <a:lstStyle/>
          <a:p>
            <a:r>
              <a:rPr lang="en-US" dirty="0"/>
              <a:t>Legislative Bills MHDO is Tracking</a:t>
            </a:r>
          </a:p>
        </p:txBody>
      </p:sp>
      <p:sp>
        <p:nvSpPr>
          <p:cNvPr id="3" name="Content Placeholder 2">
            <a:extLst>
              <a:ext uri="{FF2B5EF4-FFF2-40B4-BE49-F238E27FC236}">
                <a16:creationId xmlns:a16="http://schemas.microsoft.com/office/drawing/2014/main" id="{6127CA09-5330-99D5-EB9D-FEC01D1F17DE}"/>
              </a:ext>
            </a:extLst>
          </p:cNvPr>
          <p:cNvSpPr>
            <a:spLocks noGrp="1"/>
          </p:cNvSpPr>
          <p:nvPr>
            <p:ph idx="1"/>
          </p:nvPr>
        </p:nvSpPr>
        <p:spPr/>
        <p:txBody>
          <a:bodyPr>
            <a:normAutofit fontScale="92500" lnSpcReduction="10000"/>
          </a:bodyPr>
          <a:lstStyle/>
          <a:p>
            <a:pPr marL="0" indent="0">
              <a:buNone/>
            </a:pPr>
            <a:r>
              <a:rPr lang="en-US" dirty="0"/>
              <a:t>Essential Support Workforce Advisory Committee (LD 898) established to advise the Legislature, the Governor and state agencies on the State's shortage of essential support workers. </a:t>
            </a:r>
          </a:p>
          <a:p>
            <a:pPr marL="0" indent="0">
              <a:buNone/>
            </a:pPr>
            <a:r>
              <a:rPr lang="en-US" sz="3000" i="1" dirty="0"/>
              <a:t>	Title 22, section 7401, subsection 3. "Essential support worker" 	means an individual who by virtue of employment generally 	provides to individuals direct contact assistance with activities 	of daily living or instrumental activities of daily living or has 	direct access to provide care and services to clients, patients or 	residents regardless of the setting.</a:t>
            </a:r>
          </a:p>
        </p:txBody>
      </p:sp>
      <p:sp>
        <p:nvSpPr>
          <p:cNvPr id="4" name="Footer Placeholder 3">
            <a:extLst>
              <a:ext uri="{FF2B5EF4-FFF2-40B4-BE49-F238E27FC236}">
                <a16:creationId xmlns:a16="http://schemas.microsoft.com/office/drawing/2014/main" id="{8AAA0E88-460C-977A-C04E-7AFE51C25639}"/>
              </a:ext>
            </a:extLst>
          </p:cNvPr>
          <p:cNvSpPr>
            <a:spLocks noGrp="1"/>
          </p:cNvSpPr>
          <p:nvPr>
            <p:ph type="ftr" sz="quarter" idx="11"/>
          </p:nvPr>
        </p:nvSpPr>
        <p:spPr/>
        <p:txBody>
          <a:bodyPr/>
          <a:lstStyle/>
          <a:p>
            <a:r>
              <a:rPr lang="en-US" dirty="0"/>
              <a:t>MHDO Board Meeting February 1, 2024</a:t>
            </a:r>
          </a:p>
        </p:txBody>
      </p:sp>
      <p:sp>
        <p:nvSpPr>
          <p:cNvPr id="5" name="Slide Number Placeholder 4">
            <a:extLst>
              <a:ext uri="{FF2B5EF4-FFF2-40B4-BE49-F238E27FC236}">
                <a16:creationId xmlns:a16="http://schemas.microsoft.com/office/drawing/2014/main" id="{CB4A3A4B-3ADC-4DCC-7F19-5B31ACAFD0DC}"/>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3504742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E170-22EC-6D08-0199-AB9D7466C82B}"/>
              </a:ext>
            </a:extLst>
          </p:cNvPr>
          <p:cNvSpPr>
            <a:spLocks noGrp="1"/>
          </p:cNvSpPr>
          <p:nvPr>
            <p:ph type="title"/>
          </p:nvPr>
        </p:nvSpPr>
        <p:spPr/>
        <p:txBody>
          <a:bodyPr>
            <a:noAutofit/>
          </a:bodyPr>
          <a:lstStyle/>
          <a:p>
            <a:r>
              <a:rPr lang="en-US" sz="3600" dirty="0">
                <a:effectLst/>
                <a:latin typeface="+mn-lt"/>
                <a:ea typeface="Calibri" panose="020F0502020204030204" pitchFamily="34" charset="0"/>
              </a:rPr>
              <a:t>Tentative Timeline for </a:t>
            </a:r>
            <a:r>
              <a:rPr lang="en-US" sz="3600" dirty="0">
                <a:latin typeface="+mn-lt"/>
                <a:ea typeface="Calibri" panose="020F0502020204030204" pitchFamily="34" charset="0"/>
              </a:rPr>
              <a:t>Rulemaking:  340B Data Collection (new rule) and Chapter 243, </a:t>
            </a:r>
            <a:r>
              <a:rPr lang="en-US" sz="3600" i="1" dirty="0">
                <a:latin typeface="+mn-lt"/>
                <a:ea typeface="Calibri" panose="020F0502020204030204" pitchFamily="34" charset="0"/>
              </a:rPr>
              <a:t>Uniform Reporting System for Health Care Claims Data Sets</a:t>
            </a:r>
            <a:endParaRPr lang="en-US" sz="3600" i="1" dirty="0"/>
          </a:p>
        </p:txBody>
      </p:sp>
      <p:sp>
        <p:nvSpPr>
          <p:cNvPr id="3" name="Content Placeholder 2">
            <a:extLst>
              <a:ext uri="{FF2B5EF4-FFF2-40B4-BE49-F238E27FC236}">
                <a16:creationId xmlns:a16="http://schemas.microsoft.com/office/drawing/2014/main" id="{DE78F3C2-3560-B83D-2466-47358215C391}"/>
              </a:ext>
            </a:extLst>
          </p:cNvPr>
          <p:cNvSpPr>
            <a:spLocks noGrp="1"/>
          </p:cNvSpPr>
          <p:nvPr>
            <p:ph idx="1"/>
          </p:nvPr>
        </p:nvSpPr>
        <p:spPr/>
        <p:txBody>
          <a:bodyPr/>
          <a:lstStyle/>
          <a:p>
            <a:pPr marL="0" indent="0">
              <a:buNone/>
            </a:pPr>
            <a:r>
              <a:rPr lang="en-US" dirty="0"/>
              <a:t>Tentative schedule:</a:t>
            </a:r>
          </a:p>
          <a:p>
            <a:pPr marL="0" indent="0">
              <a:buNone/>
            </a:pPr>
            <a:r>
              <a:rPr lang="en-US" dirty="0"/>
              <a:t>Public hearing for both rules May 1, 2024.   </a:t>
            </a:r>
          </a:p>
          <a:p>
            <a:pPr marL="0" indent="0">
              <a:buNone/>
            </a:pPr>
            <a:r>
              <a:rPr lang="en-US" dirty="0"/>
              <a:t>Board considers final adoption of rules at June 7,2024 board meeting.</a:t>
            </a:r>
          </a:p>
          <a:p>
            <a:endParaRPr lang="en-US" dirty="0"/>
          </a:p>
        </p:txBody>
      </p:sp>
      <p:sp>
        <p:nvSpPr>
          <p:cNvPr id="4" name="Footer Placeholder 3">
            <a:extLst>
              <a:ext uri="{FF2B5EF4-FFF2-40B4-BE49-F238E27FC236}">
                <a16:creationId xmlns:a16="http://schemas.microsoft.com/office/drawing/2014/main" id="{25FFB780-165D-2675-A68C-31AF3C982088}"/>
              </a:ext>
            </a:extLst>
          </p:cNvPr>
          <p:cNvSpPr>
            <a:spLocks noGrp="1"/>
          </p:cNvSpPr>
          <p:nvPr>
            <p:ph type="ftr" sz="quarter" idx="11"/>
          </p:nvPr>
        </p:nvSpPr>
        <p:spPr/>
        <p:txBody>
          <a:bodyPr/>
          <a:lstStyle/>
          <a:p>
            <a:r>
              <a:rPr lang="en-US" dirty="0"/>
              <a:t>MHDO Board Meeting February 1, 2024</a:t>
            </a:r>
          </a:p>
        </p:txBody>
      </p:sp>
      <p:sp>
        <p:nvSpPr>
          <p:cNvPr id="5" name="Slide Number Placeholder 4">
            <a:extLst>
              <a:ext uri="{FF2B5EF4-FFF2-40B4-BE49-F238E27FC236}">
                <a16:creationId xmlns:a16="http://schemas.microsoft.com/office/drawing/2014/main" id="{08F57CED-072B-3A58-7BD4-7C15B94ECF39}"/>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319399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23A1A-E781-ACF0-C341-13A86808DAD7}"/>
              </a:ext>
            </a:extLst>
          </p:cNvPr>
          <p:cNvSpPr>
            <a:spLocks noGrp="1"/>
          </p:cNvSpPr>
          <p:nvPr>
            <p:ph type="title"/>
          </p:nvPr>
        </p:nvSpPr>
        <p:spPr/>
        <p:txBody>
          <a:bodyPr>
            <a:normAutofit fontScale="90000"/>
          </a:bodyPr>
          <a:lstStyle/>
          <a:p>
            <a:pPr marL="342900" marR="0" lvl="0" indent="-342900" algn="ctr">
              <a:spcBef>
                <a:spcPts val="0"/>
              </a:spcBef>
              <a:spcAft>
                <a:spcPts val="0"/>
              </a:spcAft>
            </a:pPr>
            <a:br>
              <a:rPr lang="en-US" sz="2200" dirty="0">
                <a:effectLst/>
                <a:latin typeface="Calibri" panose="020F0502020204030204" pitchFamily="34" charset="0"/>
                <a:ea typeface="Calibri" panose="020F0502020204030204" pitchFamily="34" charset="0"/>
              </a:rPr>
            </a:br>
            <a:br>
              <a:rPr lang="en-US" sz="2200" dirty="0">
                <a:effectLst/>
                <a:latin typeface="Calibri" panose="020F0502020204030204" pitchFamily="34" charset="0"/>
                <a:ea typeface="Calibri" panose="020F0502020204030204" pitchFamily="34" charset="0"/>
              </a:rPr>
            </a:br>
            <a:br>
              <a:rPr lang="en-US" sz="2200" dirty="0">
                <a:effectLst/>
                <a:latin typeface="Calibri" panose="020F0502020204030204" pitchFamily="34" charset="0"/>
                <a:ea typeface="Calibri" panose="020F0502020204030204" pitchFamily="34" charset="0"/>
              </a:rPr>
            </a:br>
            <a:br>
              <a:rPr lang="en-US" sz="2200" dirty="0">
                <a:effectLst/>
                <a:latin typeface="Calibri" panose="020F0502020204030204" pitchFamily="34" charset="0"/>
                <a:ea typeface="Calibri" panose="020F0502020204030204" pitchFamily="34" charset="0"/>
              </a:rPr>
            </a:br>
            <a:br>
              <a:rPr lang="en-US" sz="2200" dirty="0">
                <a:effectLst/>
                <a:latin typeface="Calibri" panose="020F0502020204030204" pitchFamily="34" charset="0"/>
                <a:ea typeface="Calibri" panose="020F0502020204030204" pitchFamily="34" charset="0"/>
              </a:rPr>
            </a:br>
            <a:br>
              <a:rPr lang="en-US" sz="2200" dirty="0">
                <a:effectLst/>
                <a:latin typeface="Calibri" panose="020F0502020204030204" pitchFamily="34" charset="0"/>
                <a:ea typeface="Calibri" panose="020F0502020204030204" pitchFamily="34" charset="0"/>
              </a:rPr>
            </a:br>
            <a:br>
              <a:rPr lang="en-US" sz="2200" dirty="0">
                <a:effectLst/>
                <a:latin typeface="Calibri" panose="020F0502020204030204" pitchFamily="34" charset="0"/>
                <a:ea typeface="Calibri" panose="020F0502020204030204" pitchFamily="34" charset="0"/>
              </a:rPr>
            </a:br>
            <a:r>
              <a:rPr lang="en-US" sz="4400" dirty="0">
                <a:effectLst/>
                <a:latin typeface="Calibri" panose="020F0502020204030204" pitchFamily="34" charset="0"/>
                <a:ea typeface="Calibri" panose="020F0502020204030204" pitchFamily="34" charset="0"/>
              </a:rPr>
              <a:t>MHDO Board of Directors</a:t>
            </a:r>
            <a:br>
              <a:rPr lang="en-US" sz="3100" dirty="0">
                <a:effectLst/>
                <a:latin typeface="+mn-lt"/>
                <a:ea typeface="Calibri" panose="020F0502020204030204" pitchFamily="34" charset="0"/>
              </a:rPr>
            </a:br>
            <a:r>
              <a:rPr lang="en-US" sz="3100" dirty="0">
                <a:effectLst/>
                <a:latin typeface="+mn-lt"/>
                <a:ea typeface="Times New Roman" panose="02020603050405020304" pitchFamily="18" charset="0"/>
              </a:rPr>
              <a:t> </a:t>
            </a:r>
            <a:br>
              <a:rPr lang="en-US" sz="3100" dirty="0">
                <a:effectLst/>
                <a:latin typeface="+mn-lt"/>
                <a:ea typeface="Times New Roman" panose="02020603050405020304" pitchFamily="18" charset="0"/>
              </a:rPr>
            </a:br>
            <a:endParaRPr lang="en-US" sz="3100" dirty="0">
              <a:latin typeface="+mn-lt"/>
            </a:endParaRPr>
          </a:p>
        </p:txBody>
      </p:sp>
      <p:sp>
        <p:nvSpPr>
          <p:cNvPr id="3" name="Content Placeholder 2">
            <a:extLst>
              <a:ext uri="{FF2B5EF4-FFF2-40B4-BE49-F238E27FC236}">
                <a16:creationId xmlns:a16="http://schemas.microsoft.com/office/drawing/2014/main" id="{E972D817-D49A-3F7B-775F-E8DFD36EC16C}"/>
              </a:ext>
            </a:extLst>
          </p:cNvPr>
          <p:cNvSpPr>
            <a:spLocks noGrp="1"/>
          </p:cNvSpPr>
          <p:nvPr>
            <p:ph idx="1"/>
          </p:nvPr>
        </p:nvSpPr>
        <p:spPr/>
        <p:txBody>
          <a:bodyPr/>
          <a:lstStyle/>
          <a:p>
            <a:r>
              <a:rPr lang="en-US" dirty="0"/>
              <a:t>Board Nominations</a:t>
            </a:r>
          </a:p>
          <a:p>
            <a:r>
              <a:rPr lang="en-US" dirty="0"/>
              <a:t>Board Appointments</a:t>
            </a:r>
          </a:p>
          <a:p>
            <a:r>
              <a:rPr lang="en-US" dirty="0"/>
              <a:t>Board Composition</a:t>
            </a:r>
          </a:p>
        </p:txBody>
      </p:sp>
      <p:sp>
        <p:nvSpPr>
          <p:cNvPr id="4" name="Footer Placeholder 3">
            <a:extLst>
              <a:ext uri="{FF2B5EF4-FFF2-40B4-BE49-F238E27FC236}">
                <a16:creationId xmlns:a16="http://schemas.microsoft.com/office/drawing/2014/main" id="{0D5D0BB9-E72B-B156-138A-3BAA3FF0A772}"/>
              </a:ext>
            </a:extLst>
          </p:cNvPr>
          <p:cNvSpPr>
            <a:spLocks noGrp="1"/>
          </p:cNvSpPr>
          <p:nvPr>
            <p:ph type="ftr" sz="quarter" idx="11"/>
          </p:nvPr>
        </p:nvSpPr>
        <p:spPr/>
        <p:txBody>
          <a:bodyPr/>
          <a:lstStyle/>
          <a:p>
            <a:r>
              <a:rPr lang="en-US" dirty="0"/>
              <a:t>MHDO Board Meeting February 1, 2024</a:t>
            </a:r>
          </a:p>
        </p:txBody>
      </p:sp>
      <p:sp>
        <p:nvSpPr>
          <p:cNvPr id="5" name="Slide Number Placeholder 4">
            <a:extLst>
              <a:ext uri="{FF2B5EF4-FFF2-40B4-BE49-F238E27FC236}">
                <a16:creationId xmlns:a16="http://schemas.microsoft.com/office/drawing/2014/main" id="{86B14553-657B-775D-86DE-F1F5CA9FFB82}"/>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599667161"/>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customXml/itemProps2.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CB3BA1-9D7F-4CE1-9FB7-41F014124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15830</TotalTime>
  <Words>1117</Words>
  <Application>Microsoft Office PowerPoint</Application>
  <PresentationFormat>Widescreen</PresentationFormat>
  <Paragraphs>160</Paragraphs>
  <Slides>10</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Arial Black</vt:lpstr>
      <vt:lpstr>Arial Narrow</vt:lpstr>
      <vt:lpstr>Calibri</vt:lpstr>
      <vt:lpstr>Calibri Light</vt:lpstr>
      <vt:lpstr>Times New Roman</vt:lpstr>
      <vt:lpstr>Wingdings</vt:lpstr>
      <vt:lpstr>Retrospect</vt:lpstr>
      <vt:lpstr>Custom Design</vt:lpstr>
      <vt:lpstr>Content</vt:lpstr>
      <vt:lpstr>Reports Due to Legislature &amp; Timelines</vt:lpstr>
      <vt:lpstr>Reports Due to Legislature &amp; Timelines</vt:lpstr>
      <vt:lpstr>Legislative Update</vt:lpstr>
      <vt:lpstr>Legislative Bills MHDO is Tracking</vt:lpstr>
      <vt:lpstr>Legislative Bills MHDO is Tracking</vt:lpstr>
      <vt:lpstr>Legislative Bills MHDO is Tracking</vt:lpstr>
      <vt:lpstr>Tentative Timeline for Rulemaking:  340B Data Collection (new rule) and Chapter 243, Uniform Reporting System for Health Care Claims Data Sets</vt:lpstr>
      <vt:lpstr>       MHDO Board of Directors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Harrington, Karynlee</cp:lastModifiedBy>
  <cp:revision>143</cp:revision>
  <dcterms:created xsi:type="dcterms:W3CDTF">2020-06-02T04:02:18Z</dcterms:created>
  <dcterms:modified xsi:type="dcterms:W3CDTF">2024-02-01T03:45:08Z</dcterms:modified>
</cp:coreProperties>
</file>